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0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5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6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0"/>
  </p:notesMasterIdLst>
  <p:sldIdLst>
    <p:sldId id="462" r:id="rId22"/>
    <p:sldId id="520" r:id="rId23"/>
    <p:sldId id="521" r:id="rId24"/>
    <p:sldId id="529" r:id="rId25"/>
    <p:sldId id="816" r:id="rId26"/>
    <p:sldId id="531" r:id="rId27"/>
    <p:sldId id="795" r:id="rId28"/>
    <p:sldId id="797" r:id="rId29"/>
    <p:sldId id="800" r:id="rId30"/>
    <p:sldId id="801" r:id="rId31"/>
    <p:sldId id="802" r:id="rId32"/>
    <p:sldId id="803" r:id="rId33"/>
    <p:sldId id="804" r:id="rId34"/>
    <p:sldId id="805" r:id="rId35"/>
    <p:sldId id="806" r:id="rId36"/>
    <p:sldId id="807" r:id="rId37"/>
    <p:sldId id="814" r:id="rId38"/>
    <p:sldId id="53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</p14:sldIdLst>
        </p14:section>
        <p14:section name="Title slide" id="{7F44CAC9-EC73-4D89-A5F7-959544D20D5A}">
          <p14:sldIdLst>
            <p14:sldId id="520"/>
            <p14:sldId id="521"/>
            <p14:sldId id="529"/>
            <p14:sldId id="816"/>
            <p14:sldId id="531"/>
            <p14:sldId id="795"/>
            <p14:sldId id="797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14"/>
            <p14:sldId id="534"/>
          </p14:sldIdLst>
        </p14:section>
        <p14:section name="Title slide" id="{C689F73B-542B-4364-BCB2-8BC4D2698A1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3B3"/>
    <a:srgbClr val="D2EADB"/>
    <a:srgbClr val="5F5F5F"/>
    <a:srgbClr val="333333"/>
    <a:srgbClr val="575757"/>
    <a:srgbClr val="000000"/>
    <a:srgbClr val="0D0D0D"/>
    <a:srgbClr val="161616"/>
    <a:srgbClr val="FEBDC0"/>
    <a:srgbClr val="FED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EE21E-8DCC-465A-BA02-8C117E0C3E2C}" v="29" dt="2024-11-04T18:02:37.136"/>
    <p1510:client id="{D013D2FE-710D-40A7-968E-E757A82438E3}" v="457" dt="2024-11-04T18:07:24.30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65"/>
    <p:restoredTop sz="91387"/>
  </p:normalViewPr>
  <p:slideViewPr>
    <p:cSldViewPr snapToGrid="0">
      <p:cViewPr varScale="1">
        <p:scale>
          <a:sx n="70" d="100"/>
          <a:sy n="70" d="100"/>
        </p:scale>
        <p:origin x="1373" y="278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microsoft.com/office/2018/10/relationships/authors" Target="authors.xml"/><Relationship Id="rId20" Type="http://schemas.openxmlformats.org/officeDocument/2006/relationships/slideMaster" Target="slideMasters/slideMaster17.xml"/><Relationship Id="rId4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34DA3B-4FDB-432D-9FA3-64EA273ABC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EA5D08-004D-4C20-B7F5-B2CC12A4137A}">
      <dgm:prSet/>
      <dgm:spPr/>
      <dgm:t>
        <a:bodyPr/>
        <a:lstStyle/>
        <a:p>
          <a:r>
            <a:rPr lang="en-GB"/>
            <a:t>Investigate Unit testing in </a:t>
          </a:r>
          <a:br>
            <a:rPr lang="en-GB"/>
          </a:br>
          <a:r>
            <a:rPr lang="en-GB"/>
            <a:t>Java and C# </a:t>
          </a:r>
          <a:br>
            <a:rPr lang="en-GB"/>
          </a:br>
          <a:endParaRPr lang="en-US"/>
        </a:p>
      </dgm:t>
    </dgm:pt>
    <dgm:pt modelId="{2A237AA1-D120-4888-86CE-EEF305AB448A}" type="parTrans" cxnId="{5E57C311-9055-47C0-ADB2-CDC0466770E5}">
      <dgm:prSet/>
      <dgm:spPr/>
      <dgm:t>
        <a:bodyPr/>
        <a:lstStyle/>
        <a:p>
          <a:endParaRPr lang="en-US"/>
        </a:p>
      </dgm:t>
    </dgm:pt>
    <dgm:pt modelId="{48CDAA88-4A9E-4427-98D3-9A46014FD1C3}" type="sibTrans" cxnId="{5E57C311-9055-47C0-ADB2-CDC0466770E5}">
      <dgm:prSet/>
      <dgm:spPr/>
      <dgm:t>
        <a:bodyPr/>
        <a:lstStyle/>
        <a:p>
          <a:endParaRPr lang="en-US"/>
        </a:p>
      </dgm:t>
    </dgm:pt>
    <dgm:pt modelId="{FD4A90A4-A20B-42CE-BD08-5C87C78C733D}">
      <dgm:prSet/>
      <dgm:spPr/>
      <dgm:t>
        <a:bodyPr/>
        <a:lstStyle/>
        <a:p>
          <a:r>
            <a:rPr lang="en-GB"/>
            <a:t>Learn how to construct Unit testing code </a:t>
          </a:r>
          <a:br>
            <a:rPr lang="en-GB"/>
          </a:br>
          <a:endParaRPr lang="en-US"/>
        </a:p>
      </dgm:t>
    </dgm:pt>
    <dgm:pt modelId="{FD6DF046-2173-4956-8116-285B3E687980}" type="parTrans" cxnId="{A5818CD9-3CE6-4637-BED5-EFC9C36F41E5}">
      <dgm:prSet/>
      <dgm:spPr/>
      <dgm:t>
        <a:bodyPr/>
        <a:lstStyle/>
        <a:p>
          <a:endParaRPr lang="en-US"/>
        </a:p>
      </dgm:t>
    </dgm:pt>
    <dgm:pt modelId="{82EA9BBF-D108-49CA-BA41-B7F04B4C5A8D}" type="sibTrans" cxnId="{A5818CD9-3CE6-4637-BED5-EFC9C36F41E5}">
      <dgm:prSet/>
      <dgm:spPr/>
      <dgm:t>
        <a:bodyPr/>
        <a:lstStyle/>
        <a:p>
          <a:endParaRPr lang="en-US"/>
        </a:p>
      </dgm:t>
    </dgm:pt>
    <dgm:pt modelId="{95BD4A5E-E977-404E-8AB1-78CC91FD583C}">
      <dgm:prSet/>
      <dgm:spPr/>
      <dgm:t>
        <a:bodyPr/>
        <a:lstStyle/>
        <a:p>
          <a:r>
            <a:rPr lang="en-GB"/>
            <a:t>How to manage Exceptions</a:t>
          </a:r>
          <a:endParaRPr lang="en-US"/>
        </a:p>
      </dgm:t>
    </dgm:pt>
    <dgm:pt modelId="{5465E090-63E4-4BB7-B2AF-E2C3B8B4D332}" type="parTrans" cxnId="{7F88F969-7E98-41DA-BD62-EDA38EDDCA09}">
      <dgm:prSet/>
      <dgm:spPr/>
      <dgm:t>
        <a:bodyPr/>
        <a:lstStyle/>
        <a:p>
          <a:endParaRPr lang="en-US"/>
        </a:p>
      </dgm:t>
    </dgm:pt>
    <dgm:pt modelId="{BDE5B226-BBDA-4EE7-B076-1CE5CDC32DC3}" type="sibTrans" cxnId="{7F88F969-7E98-41DA-BD62-EDA38EDDCA09}">
      <dgm:prSet/>
      <dgm:spPr/>
      <dgm:t>
        <a:bodyPr/>
        <a:lstStyle/>
        <a:p>
          <a:endParaRPr lang="en-US"/>
        </a:p>
      </dgm:t>
    </dgm:pt>
    <dgm:pt modelId="{7AC03628-C718-4C01-B84D-AF25BF6036E4}" type="pres">
      <dgm:prSet presAssocID="{8034DA3B-4FDB-432D-9FA3-64EA273ABCEE}" presName="root" presStyleCnt="0">
        <dgm:presLayoutVars>
          <dgm:dir/>
          <dgm:resizeHandles val="exact"/>
        </dgm:presLayoutVars>
      </dgm:prSet>
      <dgm:spPr/>
    </dgm:pt>
    <dgm:pt modelId="{E3151CEA-2A1A-4649-8FC0-7FE9B1ED5FE6}" type="pres">
      <dgm:prSet presAssocID="{0CEA5D08-004D-4C20-B7F5-B2CC12A4137A}" presName="compNode" presStyleCnt="0"/>
      <dgm:spPr/>
    </dgm:pt>
    <dgm:pt modelId="{EAF42420-5E67-4C8C-9C12-6113A5405B69}" type="pres">
      <dgm:prSet presAssocID="{0CEA5D08-004D-4C20-B7F5-B2CC12A4137A}" presName="bgRect" presStyleLbl="bgShp" presStyleIdx="0" presStyleCnt="3"/>
      <dgm:spPr/>
    </dgm:pt>
    <dgm:pt modelId="{24304B60-FD8A-4E95-84B2-5FFE91BB1ABB}" type="pres">
      <dgm:prSet presAssocID="{0CEA5D08-004D-4C20-B7F5-B2CC12A413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29A9B8D-2045-4F0D-9F72-64C1F5926BD7}" type="pres">
      <dgm:prSet presAssocID="{0CEA5D08-004D-4C20-B7F5-B2CC12A4137A}" presName="spaceRect" presStyleCnt="0"/>
      <dgm:spPr/>
    </dgm:pt>
    <dgm:pt modelId="{0C092340-255C-406A-88AA-BAE64BAE3FBD}" type="pres">
      <dgm:prSet presAssocID="{0CEA5D08-004D-4C20-B7F5-B2CC12A4137A}" presName="parTx" presStyleLbl="revTx" presStyleIdx="0" presStyleCnt="3">
        <dgm:presLayoutVars>
          <dgm:chMax val="0"/>
          <dgm:chPref val="0"/>
        </dgm:presLayoutVars>
      </dgm:prSet>
      <dgm:spPr/>
    </dgm:pt>
    <dgm:pt modelId="{F1FBD483-A2BC-4403-B0D6-CCB5B5055108}" type="pres">
      <dgm:prSet presAssocID="{48CDAA88-4A9E-4427-98D3-9A46014FD1C3}" presName="sibTrans" presStyleCnt="0"/>
      <dgm:spPr/>
    </dgm:pt>
    <dgm:pt modelId="{BC5AA8F0-B79B-4AFE-A1E0-B9CA0999D782}" type="pres">
      <dgm:prSet presAssocID="{FD4A90A4-A20B-42CE-BD08-5C87C78C733D}" presName="compNode" presStyleCnt="0"/>
      <dgm:spPr/>
    </dgm:pt>
    <dgm:pt modelId="{B9E884F7-D9CA-48A6-B610-79017352C8D0}" type="pres">
      <dgm:prSet presAssocID="{FD4A90A4-A20B-42CE-BD08-5C87C78C733D}" presName="bgRect" presStyleLbl="bgShp" presStyleIdx="1" presStyleCnt="3"/>
      <dgm:spPr/>
    </dgm:pt>
    <dgm:pt modelId="{63B6B381-DFEB-4007-9CBD-7459B7E68E34}" type="pres">
      <dgm:prSet presAssocID="{FD4A90A4-A20B-42CE-BD08-5C87C78C73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9AE8126-2D99-48A9-8E31-3FCF70A5DCA3}" type="pres">
      <dgm:prSet presAssocID="{FD4A90A4-A20B-42CE-BD08-5C87C78C733D}" presName="spaceRect" presStyleCnt="0"/>
      <dgm:spPr/>
    </dgm:pt>
    <dgm:pt modelId="{45EE2D34-560B-44B1-A4E9-1437BE557A98}" type="pres">
      <dgm:prSet presAssocID="{FD4A90A4-A20B-42CE-BD08-5C87C78C733D}" presName="parTx" presStyleLbl="revTx" presStyleIdx="1" presStyleCnt="3">
        <dgm:presLayoutVars>
          <dgm:chMax val="0"/>
          <dgm:chPref val="0"/>
        </dgm:presLayoutVars>
      </dgm:prSet>
      <dgm:spPr/>
    </dgm:pt>
    <dgm:pt modelId="{94136DE8-59DD-4373-BB15-8810A87F077D}" type="pres">
      <dgm:prSet presAssocID="{82EA9BBF-D108-49CA-BA41-B7F04B4C5A8D}" presName="sibTrans" presStyleCnt="0"/>
      <dgm:spPr/>
    </dgm:pt>
    <dgm:pt modelId="{E7EA5F9F-695E-4579-93AF-6043C8599ACF}" type="pres">
      <dgm:prSet presAssocID="{95BD4A5E-E977-404E-8AB1-78CC91FD583C}" presName="compNode" presStyleCnt="0"/>
      <dgm:spPr/>
    </dgm:pt>
    <dgm:pt modelId="{1DA7C1A7-B272-4213-979D-44B9CC28E578}" type="pres">
      <dgm:prSet presAssocID="{95BD4A5E-E977-404E-8AB1-78CC91FD583C}" presName="bgRect" presStyleLbl="bgShp" presStyleIdx="2" presStyleCnt="3"/>
      <dgm:spPr/>
    </dgm:pt>
    <dgm:pt modelId="{EF82981E-C995-404B-8F92-0864FFAB2B6C}" type="pres">
      <dgm:prSet presAssocID="{95BD4A5E-E977-404E-8AB1-78CC91FD583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D3BFDBB-A1C0-4849-ABC4-0596959088E7}" type="pres">
      <dgm:prSet presAssocID="{95BD4A5E-E977-404E-8AB1-78CC91FD583C}" presName="spaceRect" presStyleCnt="0"/>
      <dgm:spPr/>
    </dgm:pt>
    <dgm:pt modelId="{A4358D9B-181F-4BAA-B3A2-238A301AF725}" type="pres">
      <dgm:prSet presAssocID="{95BD4A5E-E977-404E-8AB1-78CC91FD583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E57C311-9055-47C0-ADB2-CDC0466770E5}" srcId="{8034DA3B-4FDB-432D-9FA3-64EA273ABCEE}" destId="{0CEA5D08-004D-4C20-B7F5-B2CC12A4137A}" srcOrd="0" destOrd="0" parTransId="{2A237AA1-D120-4888-86CE-EEF305AB448A}" sibTransId="{48CDAA88-4A9E-4427-98D3-9A46014FD1C3}"/>
    <dgm:cxn modelId="{C144DA18-B32E-486B-AEFB-CAF10C05F440}" type="presOf" srcId="{8034DA3B-4FDB-432D-9FA3-64EA273ABCEE}" destId="{7AC03628-C718-4C01-B84D-AF25BF6036E4}" srcOrd="0" destOrd="0" presId="urn:microsoft.com/office/officeart/2018/2/layout/IconVerticalSolidList"/>
    <dgm:cxn modelId="{11A9FB22-E995-485F-A26E-5785E47779D8}" type="presOf" srcId="{FD4A90A4-A20B-42CE-BD08-5C87C78C733D}" destId="{45EE2D34-560B-44B1-A4E9-1437BE557A98}" srcOrd="0" destOrd="0" presId="urn:microsoft.com/office/officeart/2018/2/layout/IconVerticalSolidList"/>
    <dgm:cxn modelId="{D1BD0248-7605-49BC-99AC-C6307B914312}" type="presOf" srcId="{0CEA5D08-004D-4C20-B7F5-B2CC12A4137A}" destId="{0C092340-255C-406A-88AA-BAE64BAE3FBD}" srcOrd="0" destOrd="0" presId="urn:microsoft.com/office/officeart/2018/2/layout/IconVerticalSolidList"/>
    <dgm:cxn modelId="{7F88F969-7E98-41DA-BD62-EDA38EDDCA09}" srcId="{8034DA3B-4FDB-432D-9FA3-64EA273ABCEE}" destId="{95BD4A5E-E977-404E-8AB1-78CC91FD583C}" srcOrd="2" destOrd="0" parTransId="{5465E090-63E4-4BB7-B2AF-E2C3B8B4D332}" sibTransId="{BDE5B226-BBDA-4EE7-B076-1CE5CDC32DC3}"/>
    <dgm:cxn modelId="{A5818CD9-3CE6-4637-BED5-EFC9C36F41E5}" srcId="{8034DA3B-4FDB-432D-9FA3-64EA273ABCEE}" destId="{FD4A90A4-A20B-42CE-BD08-5C87C78C733D}" srcOrd="1" destOrd="0" parTransId="{FD6DF046-2173-4956-8116-285B3E687980}" sibTransId="{82EA9BBF-D108-49CA-BA41-B7F04B4C5A8D}"/>
    <dgm:cxn modelId="{34E08FE6-47DA-46EF-8E47-2C4B26A4A7D3}" type="presOf" srcId="{95BD4A5E-E977-404E-8AB1-78CC91FD583C}" destId="{A4358D9B-181F-4BAA-B3A2-238A301AF725}" srcOrd="0" destOrd="0" presId="urn:microsoft.com/office/officeart/2018/2/layout/IconVerticalSolidList"/>
    <dgm:cxn modelId="{C88F9014-C62B-4D51-B6D8-1C6BCF304B76}" type="presParOf" srcId="{7AC03628-C718-4C01-B84D-AF25BF6036E4}" destId="{E3151CEA-2A1A-4649-8FC0-7FE9B1ED5FE6}" srcOrd="0" destOrd="0" presId="urn:microsoft.com/office/officeart/2018/2/layout/IconVerticalSolidList"/>
    <dgm:cxn modelId="{CE876AC5-AC99-4CCF-B000-02C2D00E10C8}" type="presParOf" srcId="{E3151CEA-2A1A-4649-8FC0-7FE9B1ED5FE6}" destId="{EAF42420-5E67-4C8C-9C12-6113A5405B69}" srcOrd="0" destOrd="0" presId="urn:microsoft.com/office/officeart/2018/2/layout/IconVerticalSolidList"/>
    <dgm:cxn modelId="{63FA3F2F-D711-4C81-9581-3E82D9227BF5}" type="presParOf" srcId="{E3151CEA-2A1A-4649-8FC0-7FE9B1ED5FE6}" destId="{24304B60-FD8A-4E95-84B2-5FFE91BB1ABB}" srcOrd="1" destOrd="0" presId="urn:microsoft.com/office/officeart/2018/2/layout/IconVerticalSolidList"/>
    <dgm:cxn modelId="{4A9A142B-817D-40D8-89CF-FC25DDE6B362}" type="presParOf" srcId="{E3151CEA-2A1A-4649-8FC0-7FE9B1ED5FE6}" destId="{E29A9B8D-2045-4F0D-9F72-64C1F5926BD7}" srcOrd="2" destOrd="0" presId="urn:microsoft.com/office/officeart/2018/2/layout/IconVerticalSolidList"/>
    <dgm:cxn modelId="{771AD69A-2B23-488B-99DD-7C632751EAF3}" type="presParOf" srcId="{E3151CEA-2A1A-4649-8FC0-7FE9B1ED5FE6}" destId="{0C092340-255C-406A-88AA-BAE64BAE3FBD}" srcOrd="3" destOrd="0" presId="urn:microsoft.com/office/officeart/2018/2/layout/IconVerticalSolidList"/>
    <dgm:cxn modelId="{0F996805-0B34-47C4-8166-17EBF4D25890}" type="presParOf" srcId="{7AC03628-C718-4C01-B84D-AF25BF6036E4}" destId="{F1FBD483-A2BC-4403-B0D6-CCB5B5055108}" srcOrd="1" destOrd="0" presId="urn:microsoft.com/office/officeart/2018/2/layout/IconVerticalSolidList"/>
    <dgm:cxn modelId="{37E2F36C-98AA-4268-A419-04AF65506658}" type="presParOf" srcId="{7AC03628-C718-4C01-B84D-AF25BF6036E4}" destId="{BC5AA8F0-B79B-4AFE-A1E0-B9CA0999D782}" srcOrd="2" destOrd="0" presId="urn:microsoft.com/office/officeart/2018/2/layout/IconVerticalSolidList"/>
    <dgm:cxn modelId="{BA30B091-8B3E-4555-A910-45D0D2DD075F}" type="presParOf" srcId="{BC5AA8F0-B79B-4AFE-A1E0-B9CA0999D782}" destId="{B9E884F7-D9CA-48A6-B610-79017352C8D0}" srcOrd="0" destOrd="0" presId="urn:microsoft.com/office/officeart/2018/2/layout/IconVerticalSolidList"/>
    <dgm:cxn modelId="{EE2B4363-2E01-42C3-996F-761C43F6CE05}" type="presParOf" srcId="{BC5AA8F0-B79B-4AFE-A1E0-B9CA0999D782}" destId="{63B6B381-DFEB-4007-9CBD-7459B7E68E34}" srcOrd="1" destOrd="0" presId="urn:microsoft.com/office/officeart/2018/2/layout/IconVerticalSolidList"/>
    <dgm:cxn modelId="{86A5AFA2-EAB0-40C5-86B0-2A05A46B79EA}" type="presParOf" srcId="{BC5AA8F0-B79B-4AFE-A1E0-B9CA0999D782}" destId="{89AE8126-2D99-48A9-8E31-3FCF70A5DCA3}" srcOrd="2" destOrd="0" presId="urn:microsoft.com/office/officeart/2018/2/layout/IconVerticalSolidList"/>
    <dgm:cxn modelId="{6B47B90F-8338-4A75-9EB5-2898B8050626}" type="presParOf" srcId="{BC5AA8F0-B79B-4AFE-A1E0-B9CA0999D782}" destId="{45EE2D34-560B-44B1-A4E9-1437BE557A98}" srcOrd="3" destOrd="0" presId="urn:microsoft.com/office/officeart/2018/2/layout/IconVerticalSolidList"/>
    <dgm:cxn modelId="{85B370B6-DD2A-4AAE-9A03-B0049188F420}" type="presParOf" srcId="{7AC03628-C718-4C01-B84D-AF25BF6036E4}" destId="{94136DE8-59DD-4373-BB15-8810A87F077D}" srcOrd="3" destOrd="0" presId="urn:microsoft.com/office/officeart/2018/2/layout/IconVerticalSolidList"/>
    <dgm:cxn modelId="{D636A216-0D3F-4E70-8ED1-FAAC94E32DE9}" type="presParOf" srcId="{7AC03628-C718-4C01-B84D-AF25BF6036E4}" destId="{E7EA5F9F-695E-4579-93AF-6043C8599ACF}" srcOrd="4" destOrd="0" presId="urn:microsoft.com/office/officeart/2018/2/layout/IconVerticalSolidList"/>
    <dgm:cxn modelId="{6D11D0AA-5CAE-4EE0-8ECC-01C23E031959}" type="presParOf" srcId="{E7EA5F9F-695E-4579-93AF-6043C8599ACF}" destId="{1DA7C1A7-B272-4213-979D-44B9CC28E578}" srcOrd="0" destOrd="0" presId="urn:microsoft.com/office/officeart/2018/2/layout/IconVerticalSolidList"/>
    <dgm:cxn modelId="{1B75B064-778D-4808-9261-5F7209BC3210}" type="presParOf" srcId="{E7EA5F9F-695E-4579-93AF-6043C8599ACF}" destId="{EF82981E-C995-404B-8F92-0864FFAB2B6C}" srcOrd="1" destOrd="0" presId="urn:microsoft.com/office/officeart/2018/2/layout/IconVerticalSolidList"/>
    <dgm:cxn modelId="{C10FA6FE-E7A8-461C-A10D-10BB2267898F}" type="presParOf" srcId="{E7EA5F9F-695E-4579-93AF-6043C8599ACF}" destId="{BD3BFDBB-A1C0-4849-ABC4-0596959088E7}" srcOrd="2" destOrd="0" presId="urn:microsoft.com/office/officeart/2018/2/layout/IconVerticalSolidList"/>
    <dgm:cxn modelId="{F4DBF68D-07F9-49F6-9B1B-B94E0F62573C}" type="presParOf" srcId="{E7EA5F9F-695E-4579-93AF-6043C8599ACF}" destId="{A4358D9B-181F-4BAA-B3A2-238A301AF7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D27E92-FEDF-477C-AE9F-55101ED41C6E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C41E197-9F69-4C81-AE98-8A003BC55CEE}">
      <dgm:prSet/>
      <dgm:spPr/>
      <dgm:t>
        <a:bodyPr/>
        <a:lstStyle/>
        <a:p>
          <a:r>
            <a:rPr lang="en-GB" b="1"/>
            <a:t>“Family” of testing frameworks</a:t>
          </a:r>
          <a:endParaRPr lang="en-US"/>
        </a:p>
      </dgm:t>
    </dgm:pt>
    <dgm:pt modelId="{BFE6EA6F-AB98-42CF-A571-8861E840CE2B}" type="parTrans" cxnId="{4910C25C-0912-4B38-9184-19A17AACB262}">
      <dgm:prSet/>
      <dgm:spPr/>
      <dgm:t>
        <a:bodyPr/>
        <a:lstStyle/>
        <a:p>
          <a:endParaRPr lang="en-US"/>
        </a:p>
      </dgm:t>
    </dgm:pt>
    <dgm:pt modelId="{DCE4EA48-4AD0-4C25-821D-EC630F9AE8FA}" type="sibTrans" cxnId="{4910C25C-0912-4B38-9184-19A17AACB262}">
      <dgm:prSet/>
      <dgm:spPr/>
      <dgm:t>
        <a:bodyPr/>
        <a:lstStyle/>
        <a:p>
          <a:endParaRPr lang="en-US"/>
        </a:p>
      </dgm:t>
    </dgm:pt>
    <dgm:pt modelId="{BBE8AE1A-31D1-4BBE-B37B-81ED660F32BD}">
      <dgm:prSet custT="1"/>
      <dgm:spPr/>
      <dgm:t>
        <a:bodyPr/>
        <a:lstStyle/>
        <a:p>
          <a:r>
            <a:rPr lang="en-GB" sz="2400" dirty="0"/>
            <a:t>JUnit for Java, </a:t>
          </a:r>
          <a:r>
            <a:rPr lang="en-GB" sz="2400" dirty="0" err="1"/>
            <a:t>NUnit</a:t>
          </a:r>
          <a:r>
            <a:rPr lang="en-GB" sz="2400" dirty="0"/>
            <a:t> and </a:t>
          </a:r>
          <a:r>
            <a:rPr lang="en-GB" sz="2400" dirty="0" err="1"/>
            <a:t>MSTest</a:t>
          </a:r>
          <a:r>
            <a:rPr lang="en-GB" sz="2400" dirty="0"/>
            <a:t> for .NET, Test::Unit for Perl</a:t>
          </a:r>
          <a:endParaRPr lang="en-US" sz="2400" dirty="0"/>
        </a:p>
      </dgm:t>
    </dgm:pt>
    <dgm:pt modelId="{CD344B93-B8AE-4FA4-9644-6D5316FB901A}" type="parTrans" cxnId="{64E0ABB7-5CA0-4B08-AA29-F5098E374B3D}">
      <dgm:prSet/>
      <dgm:spPr/>
      <dgm:t>
        <a:bodyPr/>
        <a:lstStyle/>
        <a:p>
          <a:endParaRPr lang="en-US"/>
        </a:p>
      </dgm:t>
    </dgm:pt>
    <dgm:pt modelId="{E66683C0-D21D-4473-AD32-ABB13B65FB81}" type="sibTrans" cxnId="{64E0ABB7-5CA0-4B08-AA29-F5098E374B3D}">
      <dgm:prSet/>
      <dgm:spPr/>
      <dgm:t>
        <a:bodyPr/>
        <a:lstStyle/>
        <a:p>
          <a:endParaRPr lang="en-US"/>
        </a:p>
      </dgm:t>
    </dgm:pt>
    <dgm:pt modelId="{FFCF4424-6E11-43DE-8797-49B29D37A02F}">
      <dgm:prSet/>
      <dgm:spPr/>
      <dgm:t>
        <a:bodyPr/>
        <a:lstStyle/>
        <a:p>
          <a:r>
            <a:rPr lang="en-GB" b="1"/>
            <a:t>Simple framework with common design to organise and run tests</a:t>
          </a:r>
          <a:endParaRPr lang="en-US"/>
        </a:p>
      </dgm:t>
    </dgm:pt>
    <dgm:pt modelId="{570175BE-F2EA-420D-B4EE-035A2D5E0DEF}" type="parTrans" cxnId="{4640C204-783B-470B-AC8B-5DCC9A13193D}">
      <dgm:prSet/>
      <dgm:spPr/>
      <dgm:t>
        <a:bodyPr/>
        <a:lstStyle/>
        <a:p>
          <a:endParaRPr lang="en-US"/>
        </a:p>
      </dgm:t>
    </dgm:pt>
    <dgm:pt modelId="{017400ED-B6B7-4C80-8A10-AA2CCE7ABFD2}" type="sibTrans" cxnId="{4640C204-783B-470B-AC8B-5DCC9A13193D}">
      <dgm:prSet/>
      <dgm:spPr/>
      <dgm:t>
        <a:bodyPr/>
        <a:lstStyle/>
        <a:p>
          <a:endParaRPr lang="en-US"/>
        </a:p>
      </dgm:t>
    </dgm:pt>
    <dgm:pt modelId="{FCBBB6F6-0592-4E29-8C95-BF04070BC555}">
      <dgm:prSet custT="1"/>
      <dgm:spPr/>
      <dgm:t>
        <a:bodyPr/>
        <a:lstStyle/>
        <a:p>
          <a:r>
            <a:rPr lang="en-GB" sz="2400" dirty="0"/>
            <a:t>Setup, Test, Assertion, Tear Down</a:t>
          </a:r>
          <a:endParaRPr lang="en-US" sz="2400" dirty="0"/>
        </a:p>
      </dgm:t>
    </dgm:pt>
    <dgm:pt modelId="{953277B5-3CD4-4A5E-BCDD-00AD48CC59C5}" type="parTrans" cxnId="{C643CF67-7976-42A2-BAD2-8136BB544E76}">
      <dgm:prSet/>
      <dgm:spPr/>
      <dgm:t>
        <a:bodyPr/>
        <a:lstStyle/>
        <a:p>
          <a:endParaRPr lang="en-US"/>
        </a:p>
      </dgm:t>
    </dgm:pt>
    <dgm:pt modelId="{E3C4F01C-51A3-44FB-8D55-5D86A1D69849}" type="sibTrans" cxnId="{C643CF67-7976-42A2-BAD2-8136BB544E76}">
      <dgm:prSet/>
      <dgm:spPr/>
      <dgm:t>
        <a:bodyPr/>
        <a:lstStyle/>
        <a:p>
          <a:endParaRPr lang="en-US"/>
        </a:p>
      </dgm:t>
    </dgm:pt>
    <dgm:pt modelId="{0AF6B77A-FEC2-4DC4-992B-9C3E820920F1}">
      <dgm:prSet/>
      <dgm:spPr/>
      <dgm:t>
        <a:bodyPr/>
        <a:lstStyle/>
        <a:p>
          <a:r>
            <a:rPr lang="en-GB" b="1"/>
            <a:t>Essential for support of Extreme Programming and </a:t>
          </a:r>
          <a:br>
            <a:rPr lang="en-GB" b="1"/>
          </a:br>
          <a:r>
            <a:rPr lang="en-GB" b="1"/>
            <a:t>Test Driven Development (TDD)</a:t>
          </a:r>
          <a:endParaRPr lang="en-US"/>
        </a:p>
      </dgm:t>
    </dgm:pt>
    <dgm:pt modelId="{C356FF2F-D7E0-4C64-8367-BC7EAEA50E08}" type="parTrans" cxnId="{21B10B64-1378-4DE1-AA25-0E2185041CA3}">
      <dgm:prSet/>
      <dgm:spPr/>
      <dgm:t>
        <a:bodyPr/>
        <a:lstStyle/>
        <a:p>
          <a:endParaRPr lang="en-US"/>
        </a:p>
      </dgm:t>
    </dgm:pt>
    <dgm:pt modelId="{D522E0A3-DB00-49CF-9FA8-2CA20A2A433F}" type="sibTrans" cxnId="{21B10B64-1378-4DE1-AA25-0E2185041CA3}">
      <dgm:prSet/>
      <dgm:spPr/>
      <dgm:t>
        <a:bodyPr/>
        <a:lstStyle/>
        <a:p>
          <a:endParaRPr lang="en-US"/>
        </a:p>
      </dgm:t>
    </dgm:pt>
    <dgm:pt modelId="{0845F846-1CD1-4FD5-A6D4-E936F418EDDC}" type="pres">
      <dgm:prSet presAssocID="{0ED27E92-FEDF-477C-AE9F-55101ED41C6E}" presName="Name0" presStyleCnt="0">
        <dgm:presLayoutVars>
          <dgm:dir/>
          <dgm:animLvl val="lvl"/>
          <dgm:resizeHandles val="exact"/>
        </dgm:presLayoutVars>
      </dgm:prSet>
      <dgm:spPr/>
    </dgm:pt>
    <dgm:pt modelId="{EA161A55-01E5-4895-9379-FEF31424DA98}" type="pres">
      <dgm:prSet presAssocID="{4C41E197-9F69-4C81-AE98-8A003BC55CEE}" presName="linNode" presStyleCnt="0"/>
      <dgm:spPr/>
    </dgm:pt>
    <dgm:pt modelId="{C6BBA793-B066-42ED-AFED-D509B7607060}" type="pres">
      <dgm:prSet presAssocID="{4C41E197-9F69-4C81-AE98-8A003BC55CE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D552DF8-9239-40ED-A828-2CC63F313643}" type="pres">
      <dgm:prSet presAssocID="{4C41E197-9F69-4C81-AE98-8A003BC55CEE}" presName="descendantText" presStyleLbl="alignAccFollowNode1" presStyleIdx="0" presStyleCnt="2">
        <dgm:presLayoutVars>
          <dgm:bulletEnabled val="1"/>
        </dgm:presLayoutVars>
      </dgm:prSet>
      <dgm:spPr/>
    </dgm:pt>
    <dgm:pt modelId="{4AC9F1F4-EFA3-4107-8C57-056888F9A6BC}" type="pres">
      <dgm:prSet presAssocID="{DCE4EA48-4AD0-4C25-821D-EC630F9AE8FA}" presName="sp" presStyleCnt="0"/>
      <dgm:spPr/>
    </dgm:pt>
    <dgm:pt modelId="{0800DAAE-DF25-4604-984A-04B97B57130C}" type="pres">
      <dgm:prSet presAssocID="{FFCF4424-6E11-43DE-8797-49B29D37A02F}" presName="linNode" presStyleCnt="0"/>
      <dgm:spPr/>
    </dgm:pt>
    <dgm:pt modelId="{D9F7F73E-39DB-40D3-9682-0705DD5F730A}" type="pres">
      <dgm:prSet presAssocID="{FFCF4424-6E11-43DE-8797-49B29D37A02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C4233CD-4ACA-4FF3-8017-1CEC3EF19E7F}" type="pres">
      <dgm:prSet presAssocID="{FFCF4424-6E11-43DE-8797-49B29D37A02F}" presName="descendantText" presStyleLbl="alignAccFollowNode1" presStyleIdx="1" presStyleCnt="2">
        <dgm:presLayoutVars>
          <dgm:bulletEnabled val="1"/>
        </dgm:presLayoutVars>
      </dgm:prSet>
      <dgm:spPr/>
    </dgm:pt>
    <dgm:pt modelId="{CA6E49DB-6752-4003-B87A-7C08CA1DB0B6}" type="pres">
      <dgm:prSet presAssocID="{017400ED-B6B7-4C80-8A10-AA2CCE7ABFD2}" presName="sp" presStyleCnt="0"/>
      <dgm:spPr/>
    </dgm:pt>
    <dgm:pt modelId="{6692A49E-142D-4496-8528-0F9C3380E460}" type="pres">
      <dgm:prSet presAssocID="{0AF6B77A-FEC2-4DC4-992B-9C3E820920F1}" presName="linNode" presStyleCnt="0"/>
      <dgm:spPr/>
    </dgm:pt>
    <dgm:pt modelId="{5C5BC29D-2EF8-4AB1-8536-D2F24A4A377E}" type="pres">
      <dgm:prSet presAssocID="{0AF6B77A-FEC2-4DC4-992B-9C3E820920F1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640C204-783B-470B-AC8B-5DCC9A13193D}" srcId="{0ED27E92-FEDF-477C-AE9F-55101ED41C6E}" destId="{FFCF4424-6E11-43DE-8797-49B29D37A02F}" srcOrd="1" destOrd="0" parTransId="{570175BE-F2EA-420D-B4EE-035A2D5E0DEF}" sibTransId="{017400ED-B6B7-4C80-8A10-AA2CCE7ABFD2}"/>
    <dgm:cxn modelId="{E90B1212-7C78-49B2-9D84-06A43D05B9AF}" type="presOf" srcId="{0AF6B77A-FEC2-4DC4-992B-9C3E820920F1}" destId="{5C5BC29D-2EF8-4AB1-8536-D2F24A4A377E}" srcOrd="0" destOrd="0" presId="urn:microsoft.com/office/officeart/2005/8/layout/vList5"/>
    <dgm:cxn modelId="{4910C25C-0912-4B38-9184-19A17AACB262}" srcId="{0ED27E92-FEDF-477C-AE9F-55101ED41C6E}" destId="{4C41E197-9F69-4C81-AE98-8A003BC55CEE}" srcOrd="0" destOrd="0" parTransId="{BFE6EA6F-AB98-42CF-A571-8861E840CE2B}" sibTransId="{DCE4EA48-4AD0-4C25-821D-EC630F9AE8FA}"/>
    <dgm:cxn modelId="{21B10B64-1378-4DE1-AA25-0E2185041CA3}" srcId="{0ED27E92-FEDF-477C-AE9F-55101ED41C6E}" destId="{0AF6B77A-FEC2-4DC4-992B-9C3E820920F1}" srcOrd="2" destOrd="0" parTransId="{C356FF2F-D7E0-4C64-8367-BC7EAEA50E08}" sibTransId="{D522E0A3-DB00-49CF-9FA8-2CA20A2A433F}"/>
    <dgm:cxn modelId="{C643CF67-7976-42A2-BAD2-8136BB544E76}" srcId="{FFCF4424-6E11-43DE-8797-49B29D37A02F}" destId="{FCBBB6F6-0592-4E29-8C95-BF04070BC555}" srcOrd="0" destOrd="0" parTransId="{953277B5-3CD4-4A5E-BCDD-00AD48CC59C5}" sibTransId="{E3C4F01C-51A3-44FB-8D55-5D86A1D69849}"/>
    <dgm:cxn modelId="{65162C7C-07A2-4840-A295-7D97559A4F32}" type="presOf" srcId="{FFCF4424-6E11-43DE-8797-49B29D37A02F}" destId="{D9F7F73E-39DB-40D3-9682-0705DD5F730A}" srcOrd="0" destOrd="0" presId="urn:microsoft.com/office/officeart/2005/8/layout/vList5"/>
    <dgm:cxn modelId="{C5682F9B-3DD0-4B2D-A364-75C96E95369D}" type="presOf" srcId="{0ED27E92-FEDF-477C-AE9F-55101ED41C6E}" destId="{0845F846-1CD1-4FD5-A6D4-E936F418EDDC}" srcOrd="0" destOrd="0" presId="urn:microsoft.com/office/officeart/2005/8/layout/vList5"/>
    <dgm:cxn modelId="{64E0ABB7-5CA0-4B08-AA29-F5098E374B3D}" srcId="{4C41E197-9F69-4C81-AE98-8A003BC55CEE}" destId="{BBE8AE1A-31D1-4BBE-B37B-81ED660F32BD}" srcOrd="0" destOrd="0" parTransId="{CD344B93-B8AE-4FA4-9644-6D5316FB901A}" sibTransId="{E66683C0-D21D-4473-AD32-ABB13B65FB81}"/>
    <dgm:cxn modelId="{72ADD4BE-FDB9-4A4C-AE5D-81B4D816501D}" type="presOf" srcId="{BBE8AE1A-31D1-4BBE-B37B-81ED660F32BD}" destId="{AD552DF8-9239-40ED-A828-2CC63F313643}" srcOrd="0" destOrd="0" presId="urn:microsoft.com/office/officeart/2005/8/layout/vList5"/>
    <dgm:cxn modelId="{56552CC7-E0DE-46AE-A565-FCB889397F12}" type="presOf" srcId="{4C41E197-9F69-4C81-AE98-8A003BC55CEE}" destId="{C6BBA793-B066-42ED-AFED-D509B7607060}" srcOrd="0" destOrd="0" presId="urn:microsoft.com/office/officeart/2005/8/layout/vList5"/>
    <dgm:cxn modelId="{3D0221D4-BB5A-4391-BCAB-A889BB0EDB98}" type="presOf" srcId="{FCBBB6F6-0592-4E29-8C95-BF04070BC555}" destId="{CC4233CD-4ACA-4FF3-8017-1CEC3EF19E7F}" srcOrd="0" destOrd="0" presId="urn:microsoft.com/office/officeart/2005/8/layout/vList5"/>
    <dgm:cxn modelId="{462DEF58-AF94-4701-91DB-2A66D7C90576}" type="presParOf" srcId="{0845F846-1CD1-4FD5-A6D4-E936F418EDDC}" destId="{EA161A55-01E5-4895-9379-FEF31424DA98}" srcOrd="0" destOrd="0" presId="urn:microsoft.com/office/officeart/2005/8/layout/vList5"/>
    <dgm:cxn modelId="{EA050BB2-EB47-4686-84B2-C7E3EE5BE979}" type="presParOf" srcId="{EA161A55-01E5-4895-9379-FEF31424DA98}" destId="{C6BBA793-B066-42ED-AFED-D509B7607060}" srcOrd="0" destOrd="0" presId="urn:microsoft.com/office/officeart/2005/8/layout/vList5"/>
    <dgm:cxn modelId="{3A439718-5D9E-4FD4-B29B-70024DF95E69}" type="presParOf" srcId="{EA161A55-01E5-4895-9379-FEF31424DA98}" destId="{AD552DF8-9239-40ED-A828-2CC63F313643}" srcOrd="1" destOrd="0" presId="urn:microsoft.com/office/officeart/2005/8/layout/vList5"/>
    <dgm:cxn modelId="{6253F2B5-0295-4497-8231-8BEA96E2082B}" type="presParOf" srcId="{0845F846-1CD1-4FD5-A6D4-E936F418EDDC}" destId="{4AC9F1F4-EFA3-4107-8C57-056888F9A6BC}" srcOrd="1" destOrd="0" presId="urn:microsoft.com/office/officeart/2005/8/layout/vList5"/>
    <dgm:cxn modelId="{AB449F7B-4B93-490D-B64B-966FD4FEDAFD}" type="presParOf" srcId="{0845F846-1CD1-4FD5-A6D4-E936F418EDDC}" destId="{0800DAAE-DF25-4604-984A-04B97B57130C}" srcOrd="2" destOrd="0" presId="urn:microsoft.com/office/officeart/2005/8/layout/vList5"/>
    <dgm:cxn modelId="{D5645222-68F3-498C-AB4F-6E4D55852AAA}" type="presParOf" srcId="{0800DAAE-DF25-4604-984A-04B97B57130C}" destId="{D9F7F73E-39DB-40D3-9682-0705DD5F730A}" srcOrd="0" destOrd="0" presId="urn:microsoft.com/office/officeart/2005/8/layout/vList5"/>
    <dgm:cxn modelId="{8CC6AE71-2F39-44BA-97E4-0F7515BE745E}" type="presParOf" srcId="{0800DAAE-DF25-4604-984A-04B97B57130C}" destId="{CC4233CD-4ACA-4FF3-8017-1CEC3EF19E7F}" srcOrd="1" destOrd="0" presId="urn:microsoft.com/office/officeart/2005/8/layout/vList5"/>
    <dgm:cxn modelId="{311111FE-1044-4A5D-843F-ED2DD9AD2A4D}" type="presParOf" srcId="{0845F846-1CD1-4FD5-A6D4-E936F418EDDC}" destId="{CA6E49DB-6752-4003-B87A-7C08CA1DB0B6}" srcOrd="3" destOrd="0" presId="urn:microsoft.com/office/officeart/2005/8/layout/vList5"/>
    <dgm:cxn modelId="{34BF29BF-62E3-4167-AF5F-217E686704D2}" type="presParOf" srcId="{0845F846-1CD1-4FD5-A6D4-E936F418EDDC}" destId="{6692A49E-142D-4496-8528-0F9C3380E460}" srcOrd="4" destOrd="0" presId="urn:microsoft.com/office/officeart/2005/8/layout/vList5"/>
    <dgm:cxn modelId="{49209219-C925-49CD-B9A4-DB683AC517B1}" type="presParOf" srcId="{6692A49E-142D-4496-8528-0F9C3380E460}" destId="{5C5BC29D-2EF8-4AB1-8536-D2F24A4A377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42420-5E67-4C8C-9C12-6113A5405B69}">
      <dsp:nvSpPr>
        <dsp:cNvPr id="0" name=""/>
        <dsp:cNvSpPr/>
      </dsp:nvSpPr>
      <dsp:spPr>
        <a:xfrm>
          <a:off x="0" y="604"/>
          <a:ext cx="11516239" cy="1415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04B60-FD8A-4E95-84B2-5FFE91BB1ABB}">
      <dsp:nvSpPr>
        <dsp:cNvPr id="0" name=""/>
        <dsp:cNvSpPr/>
      </dsp:nvSpPr>
      <dsp:spPr>
        <a:xfrm>
          <a:off x="428179" y="319085"/>
          <a:ext cx="778508" cy="778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92340-255C-406A-88AA-BAE64BAE3FBD}">
      <dsp:nvSpPr>
        <dsp:cNvPr id="0" name=""/>
        <dsp:cNvSpPr/>
      </dsp:nvSpPr>
      <dsp:spPr>
        <a:xfrm>
          <a:off x="1634867" y="604"/>
          <a:ext cx="9881371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04" tIns="149804" rIns="149804" bIns="14980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Investigate Unit testing in </a:t>
          </a:r>
          <a:br>
            <a:rPr lang="en-GB" sz="2500" kern="1200"/>
          </a:br>
          <a:r>
            <a:rPr lang="en-GB" sz="2500" kern="1200"/>
            <a:t>Java and C# </a:t>
          </a:r>
          <a:br>
            <a:rPr lang="en-GB" sz="2500" kern="1200"/>
          </a:br>
          <a:endParaRPr lang="en-US" sz="2500" kern="1200"/>
        </a:p>
      </dsp:txBody>
      <dsp:txXfrm>
        <a:off x="1634867" y="604"/>
        <a:ext cx="9881371" cy="1415469"/>
      </dsp:txXfrm>
    </dsp:sp>
    <dsp:sp modelId="{B9E884F7-D9CA-48A6-B610-79017352C8D0}">
      <dsp:nvSpPr>
        <dsp:cNvPr id="0" name=""/>
        <dsp:cNvSpPr/>
      </dsp:nvSpPr>
      <dsp:spPr>
        <a:xfrm>
          <a:off x="0" y="1769942"/>
          <a:ext cx="11516239" cy="1415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6B381-DFEB-4007-9CBD-7459B7E68E34}">
      <dsp:nvSpPr>
        <dsp:cNvPr id="0" name=""/>
        <dsp:cNvSpPr/>
      </dsp:nvSpPr>
      <dsp:spPr>
        <a:xfrm>
          <a:off x="428179" y="2088422"/>
          <a:ext cx="778508" cy="778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E2D34-560B-44B1-A4E9-1437BE557A98}">
      <dsp:nvSpPr>
        <dsp:cNvPr id="0" name=""/>
        <dsp:cNvSpPr/>
      </dsp:nvSpPr>
      <dsp:spPr>
        <a:xfrm>
          <a:off x="1634867" y="1769942"/>
          <a:ext cx="9881371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04" tIns="149804" rIns="149804" bIns="14980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Learn how to construct Unit testing code </a:t>
          </a:r>
          <a:br>
            <a:rPr lang="en-GB" sz="2500" kern="1200"/>
          </a:br>
          <a:endParaRPr lang="en-US" sz="2500" kern="1200"/>
        </a:p>
      </dsp:txBody>
      <dsp:txXfrm>
        <a:off x="1634867" y="1769942"/>
        <a:ext cx="9881371" cy="1415469"/>
      </dsp:txXfrm>
    </dsp:sp>
    <dsp:sp modelId="{1DA7C1A7-B272-4213-979D-44B9CC28E578}">
      <dsp:nvSpPr>
        <dsp:cNvPr id="0" name=""/>
        <dsp:cNvSpPr/>
      </dsp:nvSpPr>
      <dsp:spPr>
        <a:xfrm>
          <a:off x="0" y="3539279"/>
          <a:ext cx="11516239" cy="1415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2981E-C995-404B-8F92-0864FFAB2B6C}">
      <dsp:nvSpPr>
        <dsp:cNvPr id="0" name=""/>
        <dsp:cNvSpPr/>
      </dsp:nvSpPr>
      <dsp:spPr>
        <a:xfrm>
          <a:off x="428179" y="3857760"/>
          <a:ext cx="778508" cy="778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58D9B-181F-4BAA-B3A2-238A301AF725}">
      <dsp:nvSpPr>
        <dsp:cNvPr id="0" name=""/>
        <dsp:cNvSpPr/>
      </dsp:nvSpPr>
      <dsp:spPr>
        <a:xfrm>
          <a:off x="1634867" y="3539279"/>
          <a:ext cx="9881371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04" tIns="149804" rIns="149804" bIns="14980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How to manage Exceptions</a:t>
          </a:r>
          <a:endParaRPr lang="en-US" sz="2500" kern="1200"/>
        </a:p>
      </dsp:txBody>
      <dsp:txXfrm>
        <a:off x="1634867" y="3539279"/>
        <a:ext cx="9881371" cy="1415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52DF8-9239-40ED-A828-2CC63F313643}">
      <dsp:nvSpPr>
        <dsp:cNvPr id="0" name=""/>
        <dsp:cNvSpPr/>
      </dsp:nvSpPr>
      <dsp:spPr>
        <a:xfrm rot="5400000">
          <a:off x="6589537" y="-2661529"/>
          <a:ext cx="1122140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JUnit for Java, </a:t>
          </a:r>
          <a:r>
            <a:rPr lang="en-GB" sz="2400" kern="1200" dirty="0" err="1"/>
            <a:t>NUnit</a:t>
          </a:r>
          <a:r>
            <a:rPr lang="en-GB" sz="2400" kern="1200" dirty="0"/>
            <a:t> and </a:t>
          </a:r>
          <a:r>
            <a:rPr lang="en-GB" sz="2400" kern="1200" dirty="0" err="1"/>
            <a:t>MSTest</a:t>
          </a:r>
          <a:r>
            <a:rPr lang="en-GB" sz="2400" kern="1200" dirty="0"/>
            <a:t> for .NET, Test::Unit for Perl</a:t>
          </a:r>
          <a:endParaRPr lang="en-US" sz="2400" kern="1200" dirty="0"/>
        </a:p>
      </dsp:txBody>
      <dsp:txXfrm rot="-5400000">
        <a:off x="3785615" y="197171"/>
        <a:ext cx="6675206" cy="1012584"/>
      </dsp:txXfrm>
    </dsp:sp>
    <dsp:sp modelId="{C6BBA793-B066-42ED-AFED-D509B7607060}">
      <dsp:nvSpPr>
        <dsp:cNvPr id="0" name=""/>
        <dsp:cNvSpPr/>
      </dsp:nvSpPr>
      <dsp:spPr>
        <a:xfrm>
          <a:off x="0" y="2125"/>
          <a:ext cx="3785616" cy="14026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“Family” of testing frameworks</a:t>
          </a:r>
          <a:endParaRPr lang="en-US" sz="2100" kern="1200"/>
        </a:p>
      </dsp:txBody>
      <dsp:txXfrm>
        <a:off x="68473" y="70598"/>
        <a:ext cx="3648670" cy="1265729"/>
      </dsp:txXfrm>
    </dsp:sp>
    <dsp:sp modelId="{CC4233CD-4ACA-4FF3-8017-1CEC3EF19E7F}">
      <dsp:nvSpPr>
        <dsp:cNvPr id="0" name=""/>
        <dsp:cNvSpPr/>
      </dsp:nvSpPr>
      <dsp:spPr>
        <a:xfrm rot="5400000">
          <a:off x="6589537" y="-1188720"/>
          <a:ext cx="1122140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Setup, Test, Assertion, Tear Down</a:t>
          </a:r>
          <a:endParaRPr lang="en-US" sz="2400" kern="1200" dirty="0"/>
        </a:p>
      </dsp:txBody>
      <dsp:txXfrm rot="-5400000">
        <a:off x="3785615" y="1669980"/>
        <a:ext cx="6675206" cy="1012584"/>
      </dsp:txXfrm>
    </dsp:sp>
    <dsp:sp modelId="{D9F7F73E-39DB-40D3-9682-0705DD5F730A}">
      <dsp:nvSpPr>
        <dsp:cNvPr id="0" name=""/>
        <dsp:cNvSpPr/>
      </dsp:nvSpPr>
      <dsp:spPr>
        <a:xfrm>
          <a:off x="0" y="1474934"/>
          <a:ext cx="3785616" cy="14026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Simple framework with common design to organise and run tests</a:t>
          </a:r>
          <a:endParaRPr lang="en-US" sz="2100" kern="1200"/>
        </a:p>
      </dsp:txBody>
      <dsp:txXfrm>
        <a:off x="68473" y="1543407"/>
        <a:ext cx="3648670" cy="1265729"/>
      </dsp:txXfrm>
    </dsp:sp>
    <dsp:sp modelId="{5C5BC29D-2EF8-4AB1-8536-D2F24A4A377E}">
      <dsp:nvSpPr>
        <dsp:cNvPr id="0" name=""/>
        <dsp:cNvSpPr/>
      </dsp:nvSpPr>
      <dsp:spPr>
        <a:xfrm>
          <a:off x="0" y="2947743"/>
          <a:ext cx="3785616" cy="14026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Essential for support of Extreme Programming and </a:t>
          </a:r>
          <a:br>
            <a:rPr lang="en-GB" sz="2100" b="1" kern="1200"/>
          </a:br>
          <a:r>
            <a:rPr lang="en-GB" sz="2100" b="1" kern="1200"/>
            <a:t>Test Driven Development (TDD)</a:t>
          </a:r>
          <a:endParaRPr lang="en-US" sz="2100" kern="1200"/>
        </a:p>
      </dsp:txBody>
      <dsp:txXfrm>
        <a:off x="68473" y="3016216"/>
        <a:ext cx="3648670" cy="1265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28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methods most likely to be used all start</a:t>
            </a:r>
            <a:r>
              <a:rPr lang="en-GB" baseline="0" dirty="0"/>
              <a:t> </a:t>
            </a:r>
            <a:r>
              <a:rPr lang="en-GB" baseline="0" dirty="0" err="1"/>
              <a:t>assertEquals</a:t>
            </a:r>
            <a:r>
              <a:rPr lang="en-GB" baseline="0" dirty="0"/>
              <a:t>(…)</a:t>
            </a:r>
          </a:p>
          <a:p>
            <a:endParaRPr lang="en-GB" baseline="0" dirty="0"/>
          </a:p>
          <a:p>
            <a:r>
              <a:rPr lang="en-GB" baseline="0" dirty="0"/>
              <a:t>Remember the order of parameters – expected then actual. Tests that pass will still work if the parameters are the other way around. Tests that fail will still fail – however, the parameters are used in error reporting which could be confusing for other developers working on this code.</a:t>
            </a:r>
          </a:p>
          <a:p>
            <a:endParaRPr lang="en-GB" baseline="0" dirty="0"/>
          </a:p>
          <a:p>
            <a:r>
              <a:rPr lang="en-GB" baseline="0" dirty="0"/>
              <a:t>As well as overloaded </a:t>
            </a:r>
            <a:r>
              <a:rPr lang="en-GB" baseline="0" dirty="0" err="1"/>
              <a:t>assertEquals</a:t>
            </a:r>
            <a:r>
              <a:rPr lang="en-GB" baseline="0" dirty="0"/>
              <a:t> methods there are also </a:t>
            </a:r>
            <a:r>
              <a:rPr lang="en-GB" baseline="0" dirty="0" err="1"/>
              <a:t>assertArrayEquals</a:t>
            </a:r>
            <a:r>
              <a:rPr lang="en-GB" baseline="0" dirty="0"/>
              <a:t> methods.</a:t>
            </a:r>
          </a:p>
          <a:p>
            <a:endParaRPr lang="en-GB" baseline="0" dirty="0"/>
          </a:p>
          <a:p>
            <a:r>
              <a:rPr lang="en-GB" baseline="0" dirty="0"/>
              <a:t>Best practice would be to use the String version of an assert method so that the reason for failure will be stated if the assert fails.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58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assertSame()/assertNotSame() will determine if two objects refer to the same object.</a:t>
            </a:r>
          </a:p>
          <a:p>
            <a:endParaRPr lang="en-GB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16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09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approach using </a:t>
            </a:r>
            <a:r>
              <a:rPr lang="en-GB" b="1" dirty="0">
                <a:latin typeface="Consolas" panose="020B0609020204030204" pitchFamily="49" charset="0"/>
              </a:rPr>
              <a:t>ExpectedException</a:t>
            </a:r>
            <a:r>
              <a:rPr lang="en-GB" dirty="0"/>
              <a:t> is the most flexible one because you can test the exception message.  The class allows in-test specification of expected exception types and messages.  The static </a:t>
            </a:r>
            <a:r>
              <a:rPr lang="en-GB" b="1" dirty="0">
                <a:latin typeface="Lucida Console" panose="020B0609040504020204" pitchFamily="49" charset="0"/>
              </a:rPr>
              <a:t>none()</a:t>
            </a:r>
            <a:r>
              <a:rPr lang="en-GB" dirty="0"/>
              <a:t> method returns a rule that expects no exception to be thrown.</a:t>
            </a:r>
          </a:p>
          <a:p>
            <a:r>
              <a:rPr lang="en-GB" dirty="0"/>
              <a:t>The second approach using </a:t>
            </a:r>
            <a:r>
              <a:rPr lang="en-GB" b="1" dirty="0">
                <a:latin typeface="Lucida Console" panose="020B0609040504020204" pitchFamily="49" charset="0"/>
              </a:rPr>
              <a:t>@Test</a:t>
            </a:r>
            <a:r>
              <a:rPr lang="en-GB" dirty="0"/>
              <a:t> is the most straight-forward but it does not work for Junit 5.  The third one is using a modern approach which does work for Junit 5. </a:t>
            </a:r>
          </a:p>
          <a:p>
            <a:r>
              <a:rPr lang="en-GB" dirty="0"/>
              <a:t>Of course, you always have the option to use using a </a:t>
            </a:r>
            <a:r>
              <a:rPr lang="en-GB" b="1" dirty="0">
                <a:latin typeface="Lucida Console" panose="020B0609040504020204" pitchFamily="49" charset="0"/>
              </a:rPr>
              <a:t>try</a:t>
            </a:r>
            <a:r>
              <a:rPr lang="en-GB" dirty="0"/>
              <a:t>-</a:t>
            </a:r>
            <a:r>
              <a:rPr lang="en-GB" b="1" dirty="0">
                <a:latin typeface="Lucida Console" panose="020B0609040504020204" pitchFamily="49" charset="0"/>
              </a:rPr>
              <a:t>catch</a:t>
            </a:r>
            <a:r>
              <a:rPr lang="en-GB" dirty="0"/>
              <a:t> block which uses a familiar traditional approach, and it was used in older versions of Junit.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03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50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0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29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49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71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68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39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3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5.png"/><Relationship Id="rId4" Type="http://schemas.openxmlformats.org/officeDocument/2006/relationships/image" Target="../media/image94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5.png"/><Relationship Id="rId4" Type="http://schemas.openxmlformats.org/officeDocument/2006/relationships/image" Target="../media/image100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5.png"/><Relationship Id="rId4" Type="http://schemas.openxmlformats.org/officeDocument/2006/relationships/image" Target="../media/image106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5.png"/><Relationship Id="rId4" Type="http://schemas.openxmlformats.org/officeDocument/2006/relationships/image" Target="../media/image112.emf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1.emf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5.png"/><Relationship Id="rId4" Type="http://schemas.openxmlformats.org/officeDocument/2006/relationships/image" Target="../media/image76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9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5.png"/><Relationship Id="rId4" Type="http://schemas.openxmlformats.org/officeDocument/2006/relationships/image" Target="../media/image82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5.png"/><Relationship Id="rId4" Type="http://schemas.openxmlformats.org/officeDocument/2006/relationships/image" Target="../media/image88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47299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765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80755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670976"/>
            <a:ext cx="11715792" cy="5721511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99472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07510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382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24066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38156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6785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0890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868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18375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047" y="-3252"/>
            <a:ext cx="4070352" cy="6858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accent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51856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534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00493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5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  <p:sldLayoutId id="2147483959" r:id="rId13"/>
    <p:sldLayoutId id="214748396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  <p:sldLayoutId id="2147483969" r:id="rId6"/>
    <p:sldLayoutId id="2147483970" r:id="rId7"/>
    <p:sldLayoutId id="2147483971" r:id="rId8"/>
    <p:sldLayoutId id="214748397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627171" cy="2027835"/>
          </a:xfrm>
        </p:spPr>
        <p:txBody>
          <a:bodyPr/>
          <a:lstStyle/>
          <a:p>
            <a:r>
              <a:rPr lang="en-GB" dirty="0">
                <a:latin typeface="Lucida Console" pitchFamily="49" charset="0"/>
              </a:rPr>
              <a:t>Unit Testing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396" y="1563683"/>
            <a:ext cx="5322477" cy="2027835"/>
          </a:xfrm>
        </p:spPr>
        <p:txBody>
          <a:bodyPr/>
          <a:lstStyle/>
          <a:p>
            <a:r>
              <a:rPr lang="en-GB" dirty="0"/>
              <a:t>JUnit test method </a:t>
            </a:r>
            <a:br>
              <a:rPr lang="en-GB" dirty="0"/>
            </a:br>
            <a:r>
              <a:rPr lang="en-GB" dirty="0"/>
              <a:t>for Java</a:t>
            </a:r>
            <a:endParaRPr lang="en-IN" dirty="0"/>
          </a:p>
        </p:txBody>
      </p:sp>
      <p:pic>
        <p:nvPicPr>
          <p:cNvPr id="7" name="Picture 6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CA97EA7C-7987-4C22-AC01-C627B949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29" y="10631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create a 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Right click on the package name and select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New &gt; Other &gt; JUnit &gt; JUnit test case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Select the CUT in the dialog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and then write 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Run the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5027278" y="2120949"/>
            <a:ext cx="5811250" cy="261610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>
            <a:spAutoFit/>
          </a:bodyPr>
          <a:lstStyle/>
          <a:p>
            <a:r>
              <a:rPr lang="en-GB" sz="1400" dirty="0"/>
              <a:t>import static </a:t>
            </a:r>
            <a:r>
              <a:rPr lang="en-GB" sz="1400" dirty="0" err="1"/>
              <a:t>org.junit.jupiter.api.Assertions</a:t>
            </a:r>
            <a:r>
              <a:rPr lang="en-GB" sz="1400" dirty="0"/>
              <a:t>.*;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org.junit.jupiter.api.Test</a:t>
            </a:r>
            <a:r>
              <a:rPr lang="en-GB" sz="1400" dirty="0"/>
              <a:t>;</a:t>
            </a:r>
          </a:p>
          <a:p>
            <a:endParaRPr lang="en-GB" sz="800" dirty="0"/>
          </a:p>
          <a:p>
            <a:r>
              <a:rPr lang="en-GB" sz="1600" b="1" dirty="0">
                <a:solidFill>
                  <a:srgbClr val="C00000"/>
                </a:solidFill>
              </a:rPr>
              <a:t>class</a:t>
            </a:r>
            <a:r>
              <a:rPr lang="en-GB" sz="1600" b="1" dirty="0"/>
              <a:t> </a:t>
            </a:r>
            <a:r>
              <a:rPr lang="en-GB" sz="1600" b="1" dirty="0" err="1"/>
              <a:t>testCar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	</a:t>
            </a:r>
            <a:r>
              <a:rPr lang="en-US" sz="1600" b="1" dirty="0">
                <a:solidFill>
                  <a:srgbClr val="0000C8"/>
                </a:solidFill>
              </a:rPr>
              <a:t>@Test</a:t>
            </a:r>
            <a:endParaRPr lang="en-GB" sz="1600" b="1" dirty="0"/>
          </a:p>
          <a:p>
            <a:r>
              <a:rPr lang="en-GB" sz="1600" b="1" dirty="0"/>
              <a:t>	</a:t>
            </a:r>
            <a:r>
              <a:rPr lang="en-GB" sz="1600" b="1" dirty="0">
                <a:solidFill>
                  <a:srgbClr val="C00000"/>
                </a:solidFill>
              </a:rPr>
              <a:t>void</a:t>
            </a:r>
            <a:r>
              <a:rPr lang="en-GB" sz="1600" b="1" dirty="0"/>
              <a:t> </a:t>
            </a:r>
            <a:r>
              <a:rPr lang="en-GB" sz="1600" b="1" dirty="0" err="1"/>
              <a:t>testCarAccelerate</a:t>
            </a:r>
            <a:r>
              <a:rPr lang="en-GB" sz="1600" b="1" dirty="0"/>
              <a:t>() {</a:t>
            </a:r>
          </a:p>
          <a:p>
            <a:r>
              <a:rPr lang="en-GB" sz="1600" b="1" dirty="0"/>
              <a:t>		Car </a:t>
            </a:r>
            <a:r>
              <a:rPr lang="en-GB" sz="1600" b="1" dirty="0" err="1"/>
              <a:t>car</a:t>
            </a:r>
            <a:r>
              <a:rPr lang="en-GB" sz="1600" b="1" dirty="0"/>
              <a:t> = new Car(</a:t>
            </a:r>
            <a:r>
              <a:rPr lang="en-GB" sz="1600" b="1" dirty="0">
                <a:solidFill>
                  <a:srgbClr val="0000C8"/>
                </a:solidFill>
              </a:rPr>
              <a:t>"Ford"</a:t>
            </a:r>
            <a:r>
              <a:rPr lang="en-GB" sz="1600" b="1" dirty="0"/>
              <a:t>);</a:t>
            </a:r>
          </a:p>
          <a:p>
            <a:r>
              <a:rPr lang="en-GB" sz="1600" b="1" dirty="0"/>
              <a:t>		</a:t>
            </a:r>
            <a:r>
              <a:rPr lang="en-GB" sz="1600" b="1" dirty="0" err="1"/>
              <a:t>car.accelerate</a:t>
            </a:r>
            <a:r>
              <a:rPr lang="en-GB" sz="1600" b="1" dirty="0"/>
              <a:t>(10);		</a:t>
            </a:r>
          </a:p>
          <a:p>
            <a:r>
              <a:rPr lang="en-GB" sz="1600" b="1" dirty="0"/>
              <a:t>		</a:t>
            </a:r>
            <a:r>
              <a:rPr lang="en-GB" sz="1600" b="1" dirty="0" err="1"/>
              <a:t>assertEquals</a:t>
            </a:r>
            <a:r>
              <a:rPr lang="en-GB" sz="1600" b="1" dirty="0"/>
              <a:t>(50, </a:t>
            </a:r>
            <a:r>
              <a:rPr lang="en-GB" sz="1600" b="1" dirty="0" err="1"/>
              <a:t>car.getSpeed</a:t>
            </a:r>
            <a:r>
              <a:rPr lang="en-GB" sz="1600" b="1" dirty="0"/>
              <a:t>());</a:t>
            </a:r>
          </a:p>
          <a:p>
            <a:r>
              <a:rPr lang="en-GB" sz="1600" b="1" dirty="0"/>
              <a:t>	}</a:t>
            </a:r>
          </a:p>
          <a:p>
            <a:r>
              <a:rPr lang="en-GB" sz="1600" b="1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27" y="4102600"/>
            <a:ext cx="2088261" cy="1872806"/>
          </a:xfrm>
          <a:prstGeom prst="rect">
            <a:avLst/>
          </a:prstGeom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Picture 6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124D5C6E-4F20-43B7-9D70-29A7186C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940" y="19357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6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JUnit </a:t>
            </a:r>
            <a:r>
              <a:rPr lang="en-GB" b="0" dirty="0">
                <a:latin typeface="+mj-lt"/>
                <a:cs typeface="Courier New" pitchFamily="49" charset="0"/>
              </a:rPr>
              <a:t>@Before </a:t>
            </a:r>
            <a:r>
              <a:rPr lang="en-GB" dirty="0">
                <a:latin typeface="+mj-lt"/>
              </a:rPr>
              <a:t>and </a:t>
            </a:r>
            <a:r>
              <a:rPr lang="en-GB" b="0" dirty="0">
                <a:latin typeface="+mj-lt"/>
                <a:cs typeface="Courier New" pitchFamily="49" charset="0"/>
              </a:rPr>
              <a:t>@After </a:t>
            </a:r>
            <a:r>
              <a:rPr lang="en-GB" dirty="0">
                <a:latin typeface="+mj-lt"/>
              </a:rPr>
              <a:t>annotations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2012" y="1460790"/>
            <a:ext cx="6216558" cy="5016758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BeforeEach</a:t>
            </a:r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Car(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"Ford"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AfterEach</a:t>
            </a:r>
            <a:endParaRPr lang="en-GB" sz="1600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tearDown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testCarAccelerate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"@test"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GB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.accelerate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  <a:endParaRPr lang="en-GB" sz="1600" dirty="0">
              <a:latin typeface="Consolas" panose="020B0609020204030204" pitchFamily="49" charset="0"/>
            </a:endParaRPr>
          </a:p>
          <a:p>
            <a:pPr lvl="2"/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(50, </a:t>
            </a:r>
            <a:r>
              <a:rPr lang="en-GB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.getSpeed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837900" y="2249679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before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840176" y="3562141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after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01D31B98-EB9B-4B8C-ABA9-67351DF45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762" y="63258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2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Statuses of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Passing: ultimately all our tests must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Failing: in TDD we always start with a test which fails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Erroring: </a:t>
            </a:r>
            <a:r>
              <a:rPr lang="en-GB" b="1" dirty="0"/>
              <a:t>test neither passes nor fails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Something has gone wrong, a run time error has occurred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Ignored: Using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@Test @Ignore </a:t>
            </a:r>
            <a:r>
              <a:rPr lang="en-GB" b="1" dirty="0"/>
              <a:t>annotation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28" y="4202223"/>
            <a:ext cx="4357688" cy="1879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56ACD3EA-D7CD-401A-ADF6-92774338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305" y="4828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500063"/>
            <a:ext cx="11303000" cy="8588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JUnit overloaded Assertions methods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312" y="2404259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472" y="4442444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delta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Picture 5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BF2F8D81-51EE-4259-AB8D-F79C586F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74" y="985692"/>
            <a:ext cx="12192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AE5758-B6FB-5F6E-4BB8-432771BE9218}"/>
              </a:ext>
            </a:extLst>
          </p:cNvPr>
          <p:cNvSpPr/>
          <p:nvPr/>
        </p:nvSpPr>
        <p:spPr>
          <a:xfrm>
            <a:off x="265472" y="3419441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message,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message,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365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500063"/>
            <a:ext cx="11303000" cy="8588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JUnit Assertion methods 2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042" y="1719263"/>
            <a:ext cx="7219508" cy="230832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reference the same object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Boolean value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an object is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7710" y="4826683"/>
            <a:ext cx="3327989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fail(String message)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1A4C21FB-BA8F-4024-8790-A357C783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586" y="77973"/>
            <a:ext cx="1219200" cy="12192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CDF688C-1767-33E0-EC67-EB6A3E823ECF}"/>
              </a:ext>
            </a:extLst>
          </p:cNvPr>
          <p:cNvSpPr/>
          <p:nvPr/>
        </p:nvSpPr>
        <p:spPr>
          <a:xfrm>
            <a:off x="4782895" y="4917499"/>
            <a:ext cx="1734691" cy="401753"/>
          </a:xfrm>
          <a:prstGeom prst="wedgeRoundRectCallout">
            <a:avLst>
              <a:gd name="adj1" fmla="val -60013"/>
              <a:gd name="adj2" fmla="val -1970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Fail methods</a:t>
            </a:r>
            <a:endParaRPr lang="en-GB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1D1917-5DD2-B2AA-576E-86E75FDE684A}"/>
              </a:ext>
            </a:extLst>
          </p:cNvPr>
          <p:cNvSpPr/>
          <p:nvPr/>
        </p:nvSpPr>
        <p:spPr>
          <a:xfrm>
            <a:off x="6577783" y="1632149"/>
            <a:ext cx="383458" cy="4017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6F145F-92EB-33C9-8263-21DD639B761E}"/>
              </a:ext>
            </a:extLst>
          </p:cNvPr>
          <p:cNvSpPr/>
          <p:nvPr/>
        </p:nvSpPr>
        <p:spPr>
          <a:xfrm>
            <a:off x="6572865" y="2155325"/>
            <a:ext cx="383458" cy="4017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7A2F97-780F-69ED-00A6-62CB5613DD86}"/>
              </a:ext>
            </a:extLst>
          </p:cNvPr>
          <p:cNvSpPr/>
          <p:nvPr/>
        </p:nvSpPr>
        <p:spPr>
          <a:xfrm>
            <a:off x="7177549" y="1914436"/>
            <a:ext cx="383458" cy="40175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2F5311-17D4-36D5-9CF3-3FEBA21FC3E4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6961241" y="1833026"/>
            <a:ext cx="272464" cy="140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6DABFC-1BED-5E4E-C530-6D360683C648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V="1">
            <a:off x="6956323" y="2257354"/>
            <a:ext cx="277382" cy="98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4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AE5E-6B35-2713-A7FF-F63693727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JUnit </a:t>
            </a:r>
            <a:r>
              <a:rPr lang="en-GB" dirty="0">
                <a:latin typeface="+mj-lt"/>
                <a:cs typeface="Courier New" pitchFamily="49" charset="0"/>
              </a:rPr>
              <a:t>@Test </a:t>
            </a:r>
            <a:r>
              <a:rPr lang="en-GB" dirty="0">
                <a:latin typeface="+mj-lt"/>
              </a:rPr>
              <a:t>annotation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43921" y="1585350"/>
            <a:ext cx="5803900" cy="4094163"/>
          </a:xfrm>
        </p:spPr>
        <p:txBody>
          <a:bodyPr/>
          <a:lstStyle/>
          <a:p>
            <a:pPr marL="342000" indent="-3420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8"/>
                </a:solidFill>
              </a:rPr>
              <a:t>@Test</a:t>
            </a:r>
            <a:r>
              <a:rPr lang="en-US" b="1" dirty="0">
                <a:latin typeface="Lucida Console" pitchFamily="49" charset="0"/>
                <a:cs typeface="Courier New" pitchFamily="49" charset="0"/>
              </a:rPr>
              <a:t> </a:t>
            </a:r>
            <a:br>
              <a:rPr lang="en-US" b="1" dirty="0">
                <a:latin typeface="Lucida Console" pitchFamily="49" charset="0"/>
                <a:cs typeface="Courier New" pitchFamily="49" charset="0"/>
              </a:rPr>
            </a:br>
            <a:br>
              <a:rPr lang="en-US" b="1" dirty="0">
                <a:latin typeface="Lucida Console" pitchFamily="49" charset="0"/>
                <a:cs typeface="Courier New" pitchFamily="49" charset="0"/>
              </a:rPr>
            </a:br>
            <a:r>
              <a:rPr lang="en-US" dirty="0"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dirty="0"/>
              <a:t>arks a method as a JUnit test method</a:t>
            </a:r>
            <a:endParaRPr lang="en-US" sz="1800" dirty="0">
              <a:latin typeface="Lucida Console" pitchFamily="49" charset="0"/>
              <a:cs typeface="Courier New" pitchFamily="49" charset="0"/>
            </a:endParaRPr>
          </a:p>
          <a:p>
            <a:pPr marL="342000" indent="-3420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C8"/>
              </a:solidFill>
              <a:latin typeface="Lucida Console" pitchFamily="49" charset="0"/>
              <a:cs typeface="Courier New" pitchFamily="49" charset="0"/>
            </a:endParaRPr>
          </a:p>
          <a:p>
            <a:pPr marL="342000" lvl="1" indent="0">
              <a:buSzPct val="115000"/>
              <a:buNone/>
            </a:pPr>
            <a:endParaRPr lang="en-US" sz="1800" dirty="0">
              <a:latin typeface="Lucida Console" pitchFamily="49" charset="0"/>
              <a:cs typeface="Courier New" pitchFamily="49" charset="0"/>
            </a:endParaRPr>
          </a:p>
          <a:p>
            <a:pPr marL="342000" indent="-3420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8"/>
                </a:solidFill>
                <a:latin typeface="Lucida Console" pitchFamily="49" charset="0"/>
                <a:cs typeface="Courier New" pitchFamily="49" charset="0"/>
              </a:rPr>
              <a:t>@Test(timeout = </a:t>
            </a:r>
            <a:r>
              <a:rPr lang="en-US" dirty="0">
                <a:solidFill>
                  <a:srgbClr val="C00000"/>
                </a:solidFill>
                <a:latin typeface="Lucida Console" pitchFamily="49" charset="0"/>
                <a:cs typeface="Courier New" pitchFamily="49" charset="0"/>
              </a:rPr>
              <a:t>200</a:t>
            </a:r>
            <a:r>
              <a:rPr lang="en-US" dirty="0">
                <a:solidFill>
                  <a:srgbClr val="0000C8"/>
                </a:solidFill>
                <a:latin typeface="Lucida Console" pitchFamily="49" charset="0"/>
                <a:cs typeface="Courier New" pitchFamily="49" charset="0"/>
              </a:rPr>
              <a:t>)</a:t>
            </a:r>
          </a:p>
          <a:p>
            <a:pPr marL="684000" lvl="1" indent="-342000">
              <a:buSzPct val="115000"/>
            </a:pPr>
            <a:endParaRPr lang="en-US" dirty="0"/>
          </a:p>
          <a:p>
            <a:pPr marL="342000" lvl="1" indent="0">
              <a:buSzPct val="115000"/>
              <a:buNone/>
            </a:pPr>
            <a:r>
              <a:rPr lang="en-US" dirty="0"/>
              <a:t>Will fail if the method takes longer than </a:t>
            </a:r>
            <a:br>
              <a:rPr lang="en-US" dirty="0"/>
            </a:br>
            <a:r>
              <a:rPr lang="en-US" sz="1600" dirty="0">
                <a:solidFill>
                  <a:srgbClr val="C00000"/>
                </a:solidFill>
                <a:latin typeface="Lucida Console" pitchFamily="49" charset="0"/>
                <a:cs typeface="Courier New" pitchFamily="49" charset="0"/>
              </a:rPr>
              <a:t>200</a:t>
            </a:r>
            <a:r>
              <a:rPr lang="en-US" dirty="0"/>
              <a:t> milliseconds</a:t>
            </a:r>
          </a:p>
          <a:p>
            <a:endParaRPr lang="en-IN" dirty="0"/>
          </a:p>
        </p:txBody>
      </p:sp>
      <p:pic>
        <p:nvPicPr>
          <p:cNvPr id="4" name="Picture 3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6A32668C-0E61-473E-834A-9DC34697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42" y="144276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1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Testing Expected Exceptions with JUnit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b="1" dirty="0"/>
              <a:t>Approaches to testing for expected exceptions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8816" y="2387305"/>
            <a:ext cx="7663052" cy="810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@Test(expected = IllegalArgumentException.class)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public void</a:t>
            </a:r>
            <a:r>
              <a:rPr lang="en-GB" altLang="en-US" sz="1300" b="1" noProof="1">
                <a:latin typeface="Lucida Console" panose="020B0609040504020204" pitchFamily="49" charset="0"/>
              </a:rPr>
              <a:t> testConstrction()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new</a:t>
            </a:r>
            <a:r>
              <a:rPr lang="en-GB" altLang="en-US" sz="1300" b="1" noProof="1">
                <a:latin typeface="Lucida Console" panose="020B0609040504020204" pitchFamily="49" charset="0"/>
              </a:rPr>
              <a:t> Employee(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"Fred"</a:t>
            </a:r>
            <a:r>
              <a:rPr lang="en-GB" altLang="en-US" sz="1300" b="1" noProof="1">
                <a:latin typeface="Lucida Console" panose="020B0609040504020204" pitchFamily="49" charset="0"/>
              </a:rPr>
              <a:t>, -1);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F1986C-700D-46ED-85EC-A83948AB73F1}"/>
              </a:ext>
            </a:extLst>
          </p:cNvPr>
          <p:cNvSpPr/>
          <p:nvPr/>
        </p:nvSpPr>
        <p:spPr>
          <a:xfrm>
            <a:off x="3317483" y="2442444"/>
            <a:ext cx="616944" cy="60592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3C7E1E-8F17-4D79-B806-5D45D4B301D7}"/>
              </a:ext>
            </a:extLst>
          </p:cNvPr>
          <p:cNvSpPr/>
          <p:nvPr/>
        </p:nvSpPr>
        <p:spPr>
          <a:xfrm>
            <a:off x="3317483" y="4327061"/>
            <a:ext cx="616944" cy="60592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F77DB-66D5-4AA6-9C62-5C0975C97828}"/>
              </a:ext>
            </a:extLst>
          </p:cNvPr>
          <p:cNvSpPr txBox="1"/>
          <p:nvPr/>
        </p:nvSpPr>
        <p:spPr>
          <a:xfrm>
            <a:off x="410132" y="2647405"/>
            <a:ext cx="3324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0000"/>
                </a:solidFill>
                <a:effectLst/>
                <a:latin typeface="Raleway" panose="020B0604020202020204" pitchFamily="2" charset="0"/>
              </a:defRPr>
            </a:lvl1pPr>
          </a:lstStyle>
          <a:p>
            <a:r>
              <a:rPr lang="en-GB" dirty="0"/>
              <a:t>Junit 4 - Checks for only </a:t>
            </a:r>
            <a:br>
              <a:rPr lang="en-GB" dirty="0"/>
            </a:br>
            <a:r>
              <a:rPr lang="en-GB" dirty="0"/>
              <a:t>one exception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72FDD-912F-4439-92F1-833C1285BFB5}"/>
              </a:ext>
            </a:extLst>
          </p:cNvPr>
          <p:cNvSpPr txBox="1"/>
          <p:nvPr/>
        </p:nvSpPr>
        <p:spPr>
          <a:xfrm>
            <a:off x="4118816" y="3818749"/>
            <a:ext cx="7663052" cy="1815882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  <a:endParaRPr lang="en-GB" sz="16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testWithdrawWithInsufficientFunds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GB" sz="1600" dirty="0">
                <a:solidFill>
                  <a:srgbClr val="3F7F5F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Account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acc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Account("B10", 100, "Bob");</a:t>
            </a:r>
          </a:p>
          <a:p>
            <a:pPr algn="l"/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i="1" dirty="0" err="1">
                <a:solidFill>
                  <a:srgbClr val="C00000"/>
                </a:solidFill>
                <a:latin typeface="Consolas" panose="020B0609020204030204" pitchFamily="49" charset="0"/>
              </a:rPr>
              <a:t>assertThrows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 err="1">
                <a:solidFill>
                  <a:srgbClr val="4D39C5"/>
                </a:solidFill>
                <a:latin typeface="Consolas" panose="020B0609020204030204" pitchFamily="49" charset="0"/>
              </a:rPr>
              <a:t>InsufficientFundsException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() -&gt; {</a:t>
            </a:r>
          </a:p>
          <a:p>
            <a:pPr algn="l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acc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.withdraw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});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53821-BFC0-4C49-AE59-8C9DBC892AE1}"/>
              </a:ext>
            </a:extLst>
          </p:cNvPr>
          <p:cNvSpPr txBox="1"/>
          <p:nvPr/>
        </p:nvSpPr>
        <p:spPr>
          <a:xfrm>
            <a:off x="410132" y="4465079"/>
            <a:ext cx="332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0000"/>
                </a:solidFill>
                <a:effectLst/>
                <a:latin typeface="Raleway" panose="020B0604020202020204" pitchFamily="2" charset="0"/>
              </a:defRPr>
            </a:lvl1pPr>
          </a:lstStyle>
          <a:p>
            <a:r>
              <a:rPr lang="en-GB" dirty="0"/>
              <a:t>Junit 5</a:t>
            </a:r>
          </a:p>
        </p:txBody>
      </p:sp>
      <p:pic>
        <p:nvPicPr>
          <p:cNvPr id="7" name="Picture 6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5ADE88AC-0120-A80E-9C88-9A7BAC5F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144" y="93654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2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E7AF22-9F75-8824-6CD6-4EF695C7C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Exercise</a:t>
            </a:r>
            <a:br>
              <a:rPr lang="en-GB" dirty="0">
                <a:latin typeface="Lucida Console" pitchFamily="49" charset="0"/>
              </a:rPr>
            </a:b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subTitle" idx="1"/>
          </p:nvPr>
        </p:nvSpPr>
        <p:spPr>
          <a:xfrm>
            <a:off x="515938" y="2261418"/>
            <a:ext cx="5289439" cy="25465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Please see your Exercise Guide</a:t>
            </a:r>
          </a:p>
          <a:p>
            <a:pPr indent="457200" fontAlgn="base"/>
            <a:r>
              <a:rPr lang="en-GB" sz="1800" dirty="0"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Develop and write unit tests in </a:t>
            </a:r>
            <a:r>
              <a:rPr lang="en-GB" sz="16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Java </a:t>
            </a:r>
            <a:endParaRPr lang="en-GB" sz="1600" dirty="0">
              <a:latin typeface="Source Sans Pro" panose="020B0503030403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58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94C3B8E-6A11-6EBA-4C93-D9F123E70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</p:spPr>
        <p:txBody>
          <a:bodyPr anchor="t">
            <a:normAutofit/>
          </a:bodyPr>
          <a:lstStyle/>
          <a:p>
            <a:r>
              <a:rPr lang="en-GB"/>
              <a:t>Module Objectives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68701D0-CC42-D397-C59E-4DBD0E7A2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6605642"/>
              </p:ext>
            </p:extLst>
          </p:nvPr>
        </p:nvGraphicFramePr>
        <p:xfrm>
          <a:off x="341272" y="1368256"/>
          <a:ext cx="11516239" cy="495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45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 anchor="ctr">
            <a:normAutofit/>
          </a:bodyPr>
          <a:lstStyle/>
          <a:p>
            <a:r>
              <a:rPr lang="en-GB" b="1">
                <a:effectLst/>
              </a:rPr>
              <a:t>What are the different types of test?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</p:spPr>
        <p:txBody>
          <a:bodyPr>
            <a:normAutofit/>
          </a:bodyPr>
          <a:lstStyle/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Earlier we saw there are many categories of tests</a:t>
            </a:r>
          </a:p>
          <a:p>
            <a:pPr marL="698500" lvl="2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Unit Testing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Integration Testing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System Testing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Acceptance Testing</a:t>
            </a:r>
            <a:endParaRPr lang="en-GB" dirty="0"/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/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/>
              <a:t>Tests should examine non-functional as well as the functional requirements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/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/>
              <a:t>In this chapter we will investigate </a:t>
            </a:r>
            <a:r>
              <a:rPr lang="en-GB" b="1" dirty="0"/>
              <a:t>Unit testing </a:t>
            </a:r>
            <a:r>
              <a:rPr lang="en-GB" dirty="0"/>
              <a:t>which is essential for testing any IT system</a:t>
            </a: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217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 rules!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28D6E-FBBD-4397-A90C-986451578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</p:spPr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 one thing at a time.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One method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One aspect of that method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Avoid multiple tests inside one unit test </a:t>
            </a:r>
          </a:p>
          <a:p>
            <a:pPr marL="1143000" fontAlgn="base"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Avoid if-statements (or complex logic)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 feel the need for an if-statement, then create more test methods!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 dependency between methods in a unit test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 should not matter in which order the tests are run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13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72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E811-434A-9AB1-B254-DCA322524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6BE8B0-7E90-9693-C45C-3301DBDC0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 rules…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CC87D-96F9-8548-51A1-41705ADDB1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hard-coded values unless necessary.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 tests should be stateless: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not modify or depend on global data.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Clearly define pre-conditions.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Instantiate all required objects.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Tests must be deterministic: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same input should always yield the same result.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dependencies on databases, files, or web services.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4553B-1EE3-D880-2E16-857523AA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56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 rules…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D6F1B06-D770-9582-961D-0750842139D8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444500" y="2002288"/>
            <a:ext cx="993836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Tests must run fast!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Essential for CI/CD.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frequent execution.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external dependencies in unit tests.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 tests ≠ integration tests.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mocking frameworks instead.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Keep test scripts simple.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to read and modify.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 added complexity </a:t>
            </a:r>
            <a:r>
              <a:rPr lang="en-US" altLang="en-US" dirty="0">
                <a:latin typeface="Arial" panose="020B0604020202020204" pitchFamily="34" charset="0"/>
              </a:rPr>
              <a:t>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code already has enough bugs!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each </a:t>
            </a:r>
            <a:r>
              <a:rPr lang="en-US" altLang="en-US" dirty="0">
                <a:latin typeface="Arial" panose="020B0604020202020204" pitchFamily="34" charset="0"/>
              </a:rPr>
              <a:t>branch of an IF statement separately.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68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43920" y="628580"/>
            <a:ext cx="6683265" cy="993743"/>
          </a:xfrm>
        </p:spPr>
        <p:txBody>
          <a:bodyPr/>
          <a:lstStyle/>
          <a:p>
            <a:r>
              <a:rPr lang="en-US" dirty="0"/>
              <a:t>Unit Tests must be…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3603" y="1880316"/>
            <a:ext cx="5803900" cy="4094163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US" b="1" dirty="0"/>
              <a:t>Automatic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checks its own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pPr marL="342900" indent="-342900">
              <a:buChar char="•"/>
            </a:pPr>
            <a:r>
              <a:rPr lang="en-US" b="1" dirty="0"/>
              <a:t>Repeatable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can be run again with the same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pPr marL="342900" indent="-342900">
              <a:buChar char="•"/>
            </a:pPr>
            <a:r>
              <a:rPr lang="en-US" b="1" dirty="0"/>
              <a:t>Available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accompanies the code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574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2C46-CC9E-088A-8D24-D1353F894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42835" y="1487027"/>
            <a:ext cx="6770687" cy="3586418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GB" b="1" dirty="0"/>
              <a:t>Arrange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Set the starting conditions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Act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Invoke the method (or property) that is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Assert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Decide if the test has passed or failed</a:t>
            </a:r>
          </a:p>
          <a:p>
            <a:pPr marL="342900" indent="-342900">
              <a:buChar char="•"/>
            </a:pP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618034-99B6-2E65-DFA1-C3F97F26FD32}"/>
              </a:ext>
            </a:extLst>
          </p:cNvPr>
          <p:cNvSpPr/>
          <p:nvPr/>
        </p:nvSpPr>
        <p:spPr>
          <a:xfrm>
            <a:off x="1602272" y="4788146"/>
            <a:ext cx="3933289" cy="156966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8"/>
                </a:solidFill>
              </a:rPr>
              <a:t>@Test</a:t>
            </a:r>
            <a:endParaRPr lang="en-GB" sz="1600" b="1" dirty="0"/>
          </a:p>
          <a:p>
            <a:r>
              <a:rPr lang="en-GB" sz="1600" b="1" dirty="0">
                <a:solidFill>
                  <a:srgbClr val="C00000"/>
                </a:solidFill>
              </a:rPr>
              <a:t>void</a:t>
            </a:r>
            <a:r>
              <a:rPr lang="en-GB" sz="1600" b="1" dirty="0"/>
              <a:t> </a:t>
            </a:r>
            <a:r>
              <a:rPr lang="en-GB" sz="1600" b="1" dirty="0" err="1"/>
              <a:t>testCarAccelerate</a:t>
            </a:r>
            <a:r>
              <a:rPr lang="en-GB" sz="1600" b="1" dirty="0"/>
              <a:t>() {</a:t>
            </a:r>
          </a:p>
          <a:p>
            <a:r>
              <a:rPr lang="en-GB" sz="1600" b="1" dirty="0"/>
              <a:t>	Car </a:t>
            </a:r>
            <a:r>
              <a:rPr lang="en-GB" sz="1600" b="1" dirty="0" err="1"/>
              <a:t>car</a:t>
            </a:r>
            <a:r>
              <a:rPr lang="en-GB" sz="1600" b="1" dirty="0"/>
              <a:t> = new Car(</a:t>
            </a:r>
            <a:r>
              <a:rPr lang="en-GB" sz="1600" b="1" dirty="0">
                <a:solidFill>
                  <a:srgbClr val="0000C8"/>
                </a:solidFill>
              </a:rPr>
              <a:t>"Ford"</a:t>
            </a:r>
            <a:r>
              <a:rPr lang="en-GB" sz="1600" b="1" dirty="0"/>
              <a:t>);</a:t>
            </a:r>
          </a:p>
          <a:p>
            <a:r>
              <a:rPr lang="en-GB" sz="1600" b="1" dirty="0"/>
              <a:t>	</a:t>
            </a:r>
            <a:r>
              <a:rPr lang="en-GB" sz="1600" b="1" dirty="0" err="1"/>
              <a:t>car.accelerate</a:t>
            </a:r>
            <a:r>
              <a:rPr lang="en-GB" sz="1600" b="1" dirty="0"/>
              <a:t>(10);		</a:t>
            </a:r>
          </a:p>
          <a:p>
            <a:r>
              <a:rPr lang="en-GB" sz="1600" b="1" dirty="0"/>
              <a:t>	</a:t>
            </a:r>
            <a:r>
              <a:rPr lang="en-GB" sz="1600" b="1" dirty="0" err="1"/>
              <a:t>assertEquals</a:t>
            </a:r>
            <a:r>
              <a:rPr lang="en-GB" sz="1600" b="1" dirty="0"/>
              <a:t>(50, </a:t>
            </a:r>
            <a:r>
              <a:rPr lang="en-GB" sz="1600" b="1" dirty="0" err="1"/>
              <a:t>car.getSpeed</a:t>
            </a:r>
            <a:r>
              <a:rPr lang="en-GB" sz="1600" b="1" dirty="0"/>
              <a:t>());</a:t>
            </a:r>
          </a:p>
          <a:p>
            <a:r>
              <a:rPr lang="en-GB" sz="1600" b="1" dirty="0"/>
              <a:t>}</a:t>
            </a:r>
          </a:p>
        </p:txBody>
      </p:sp>
      <p:sp>
        <p:nvSpPr>
          <p:cNvPr id="4" name="Call-out: Line with Accent Bar 3">
            <a:extLst>
              <a:ext uri="{FF2B5EF4-FFF2-40B4-BE49-F238E27FC236}">
                <a16:creationId xmlns:a16="http://schemas.microsoft.com/office/drawing/2014/main" id="{1D5D2F1E-3372-798B-B601-2CBA6162D4D6}"/>
              </a:ext>
            </a:extLst>
          </p:cNvPr>
          <p:cNvSpPr/>
          <p:nvPr/>
        </p:nvSpPr>
        <p:spPr>
          <a:xfrm>
            <a:off x="5735455" y="5167052"/>
            <a:ext cx="1519085" cy="353961"/>
          </a:xfrm>
          <a:prstGeom prst="accentCallout1">
            <a:avLst>
              <a:gd name="adj1" fmla="val 18750"/>
              <a:gd name="adj2" fmla="val -8333"/>
              <a:gd name="adj3" fmla="val 70833"/>
              <a:gd name="adj4" fmla="val -50314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Arrange</a:t>
            </a:r>
          </a:p>
        </p:txBody>
      </p:sp>
      <p:sp>
        <p:nvSpPr>
          <p:cNvPr id="5" name="Call-out: Line with Accent Bar 4">
            <a:extLst>
              <a:ext uri="{FF2B5EF4-FFF2-40B4-BE49-F238E27FC236}">
                <a16:creationId xmlns:a16="http://schemas.microsoft.com/office/drawing/2014/main" id="{C7CB2B34-6829-D1DF-017F-6F5625FED1A8}"/>
              </a:ext>
            </a:extLst>
          </p:cNvPr>
          <p:cNvSpPr/>
          <p:nvPr/>
        </p:nvSpPr>
        <p:spPr>
          <a:xfrm>
            <a:off x="5735455" y="5621696"/>
            <a:ext cx="1519085" cy="353961"/>
          </a:xfrm>
          <a:prstGeom prst="accentCallout1">
            <a:avLst>
              <a:gd name="adj1" fmla="val 18750"/>
              <a:gd name="adj2" fmla="val -8333"/>
              <a:gd name="adj3" fmla="val 20833"/>
              <a:gd name="adj4" fmla="val -64554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Act</a:t>
            </a:r>
          </a:p>
        </p:txBody>
      </p:sp>
      <p:sp>
        <p:nvSpPr>
          <p:cNvPr id="7" name="Call-out: Line with Accent Bar 6">
            <a:extLst>
              <a:ext uri="{FF2B5EF4-FFF2-40B4-BE49-F238E27FC236}">
                <a16:creationId xmlns:a16="http://schemas.microsoft.com/office/drawing/2014/main" id="{BB27C199-8CDD-B2E1-8F91-F0D281FF7167}"/>
              </a:ext>
            </a:extLst>
          </p:cNvPr>
          <p:cNvSpPr/>
          <p:nvPr/>
        </p:nvSpPr>
        <p:spPr>
          <a:xfrm>
            <a:off x="5735455" y="6180825"/>
            <a:ext cx="1519085" cy="353961"/>
          </a:xfrm>
          <a:prstGeom prst="accentCallout1">
            <a:avLst>
              <a:gd name="adj1" fmla="val 18750"/>
              <a:gd name="adj2" fmla="val -8333"/>
              <a:gd name="adj3" fmla="val -12501"/>
              <a:gd name="adj4" fmla="val -52903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46083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BC8A9-433E-79B2-7E72-84529DEC7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What is </a:t>
            </a:r>
            <a:r>
              <a:rPr lang="en-GB" dirty="0" err="1"/>
              <a:t>xUnit</a:t>
            </a:r>
            <a:r>
              <a:rPr lang="en-GB" dirty="0"/>
              <a:t>?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19CF84B-4B34-4EB6-BB45-FCD9FF05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4" name="Text Placeholder 4">
            <a:extLst>
              <a:ext uri="{FF2B5EF4-FFF2-40B4-BE49-F238E27FC236}">
                <a16:creationId xmlns:a16="http://schemas.microsoft.com/office/drawing/2014/main" id="{45AA92A2-50DE-12DD-525E-0A14D30FB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9600240"/>
              </p:ext>
            </p:extLst>
          </p:nvPr>
        </p:nvGraphicFramePr>
        <p:xfrm>
          <a:off x="841248" y="188214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1429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1170</Words>
  <Application>Microsoft Office PowerPoint</Application>
  <PresentationFormat>Widescreen</PresentationFormat>
  <Paragraphs>218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18</vt:i4>
      </vt:variant>
    </vt:vector>
  </HeadingPairs>
  <TitlesOfParts>
    <vt:vector size="49" baseType="lpstr">
      <vt:lpstr>Aptos</vt:lpstr>
      <vt:lpstr>Arial</vt:lpstr>
      <vt:lpstr>Consolas</vt:lpstr>
      <vt:lpstr>Courier New</vt:lpstr>
      <vt:lpstr>Figtree</vt:lpstr>
      <vt:lpstr>Figtree Light</vt:lpstr>
      <vt:lpstr>Krana Fat B</vt:lpstr>
      <vt:lpstr>Lucida Console</vt:lpstr>
      <vt:lpstr>Montserrat</vt:lpstr>
      <vt:lpstr>Source Sans Pro</vt:lpstr>
      <vt:lpstr>Symbol</vt:lpstr>
      <vt:lpstr>Times New Roman</vt:lpstr>
      <vt:lpstr>Wingdings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Unit Testing code</vt:lpstr>
      <vt:lpstr>Module Objectives</vt:lpstr>
      <vt:lpstr>What are the different types of test?</vt:lpstr>
      <vt:lpstr>Unit testing rules!</vt:lpstr>
      <vt:lpstr>Unit testing rules…</vt:lpstr>
      <vt:lpstr>Unit testing rules…</vt:lpstr>
      <vt:lpstr>PowerPoint Presentation</vt:lpstr>
      <vt:lpstr>Test Structure</vt:lpstr>
      <vt:lpstr>What is xUnit?</vt:lpstr>
      <vt:lpstr>JUnit test method  for Java</vt:lpstr>
      <vt:lpstr>How to create a test?</vt:lpstr>
      <vt:lpstr>JUnit @Before and @After annotations</vt:lpstr>
      <vt:lpstr>Statuses of a test</vt:lpstr>
      <vt:lpstr>JUnit overloaded Assertions methods </vt:lpstr>
      <vt:lpstr>JUnit Assertion methods 2</vt:lpstr>
      <vt:lpstr>JUnit @Test annotation</vt:lpstr>
      <vt:lpstr>Testing Expected Exceptions with JUnit</vt:lpstr>
      <vt:lpstr>Exercise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56</cp:revision>
  <dcterms:created xsi:type="dcterms:W3CDTF">2024-06-24T11:44:08Z</dcterms:created>
  <dcterms:modified xsi:type="dcterms:W3CDTF">2025-11-11T09:09:10Z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